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307" r:id="rId2"/>
    <p:sldId id="308" r:id="rId3"/>
    <p:sldId id="310" r:id="rId4"/>
    <p:sldId id="263" r:id="rId5"/>
    <p:sldId id="292" r:id="rId6"/>
    <p:sldId id="269" r:id="rId7"/>
    <p:sldId id="270" r:id="rId8"/>
    <p:sldId id="271" r:id="rId9"/>
    <p:sldId id="296" r:id="rId10"/>
    <p:sldId id="299" r:id="rId11"/>
    <p:sldId id="300" r:id="rId12"/>
    <p:sldId id="309" r:id="rId13"/>
    <p:sldId id="311" r:id="rId14"/>
    <p:sldId id="313" r:id="rId15"/>
    <p:sldId id="31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-14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246F01-FE43-4080-B0A5-7E09F779BFA8}" type="doc">
      <dgm:prSet loTypeId="urn:microsoft.com/office/officeart/2005/8/layout/chevron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E9FC92-DF2E-4104-AE4A-01A40A7D6FD5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</a:t>
          </a:r>
          <a:endParaRPr lang="en-US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861CED-3649-4EE6-A01D-E145736B43F4}" type="parTrans" cxnId="{C48D5670-5B4C-422B-A038-7F85241356AF}">
      <dgm:prSet/>
      <dgm:spPr/>
      <dgm:t>
        <a:bodyPr/>
        <a:lstStyle/>
        <a:p>
          <a:endParaRPr lang="en-US"/>
        </a:p>
      </dgm:t>
    </dgm:pt>
    <dgm:pt modelId="{643B7022-51D8-4E13-93F4-587E096B570A}" type="sibTrans" cxnId="{C48D5670-5B4C-422B-A038-7F85241356AF}">
      <dgm:prSet/>
      <dgm:spPr/>
      <dgm:t>
        <a:bodyPr/>
        <a:lstStyle/>
        <a:p>
          <a:endParaRPr lang="en-US"/>
        </a:p>
      </dgm:t>
    </dgm:pt>
    <dgm:pt modelId="{AE24B2F8-1F68-46C5-AD93-834BC5258E3D}">
      <dgm:prSet phldrT="[Text]"/>
      <dgm:spPr/>
      <dgm:t>
        <a:bodyPr/>
        <a:lstStyle/>
        <a:p>
          <a:r>
            <a:rPr lang="en-US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</a:t>
          </a:r>
          <a:endParaRPr lang="en-US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D0A817-B467-4472-8B2E-6342ED613D87}" type="parTrans" cxnId="{B20D82AF-09FB-4B58-9CF7-6D7D871EC959}">
      <dgm:prSet/>
      <dgm:spPr/>
      <dgm:t>
        <a:bodyPr/>
        <a:lstStyle/>
        <a:p>
          <a:endParaRPr lang="en-US"/>
        </a:p>
      </dgm:t>
    </dgm:pt>
    <dgm:pt modelId="{45AE2604-8F19-42C3-B4BD-37A988025511}" type="sibTrans" cxnId="{B20D82AF-09FB-4B58-9CF7-6D7D871EC959}">
      <dgm:prSet/>
      <dgm:spPr/>
      <dgm:t>
        <a:bodyPr/>
        <a:lstStyle/>
        <a:p>
          <a:endParaRPr lang="en-US"/>
        </a:p>
      </dgm:t>
    </dgm:pt>
    <dgm:pt modelId="{9A1CD490-505B-4B3E-94E2-9B3408213CB7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III</a:t>
          </a:r>
          <a:endParaRPr lang="en-US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01F897-0275-4505-B6C0-E52F5C02A853}" type="parTrans" cxnId="{199758B5-BD4D-470E-878C-05F2F7353CD3}">
      <dgm:prSet/>
      <dgm:spPr/>
      <dgm:t>
        <a:bodyPr/>
        <a:lstStyle/>
        <a:p>
          <a:endParaRPr lang="en-US"/>
        </a:p>
      </dgm:t>
    </dgm:pt>
    <dgm:pt modelId="{AB00B51E-13D5-4386-AF78-0A19F5C138D8}" type="sibTrans" cxnId="{199758B5-BD4D-470E-878C-05F2F7353CD3}">
      <dgm:prSet/>
      <dgm:spPr/>
      <dgm:t>
        <a:bodyPr/>
        <a:lstStyle/>
        <a:p>
          <a:endParaRPr lang="en-US"/>
        </a:p>
      </dgm:t>
    </dgm:pt>
    <dgm:pt modelId="{53D3C981-6515-4AD5-8401-B910FA5903C4}" type="pres">
      <dgm:prSet presAssocID="{41246F01-FE43-4080-B0A5-7E09F779BFA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09397E-5CB6-4132-B52D-20D2A7BE8547}" type="pres">
      <dgm:prSet presAssocID="{2CE9FC92-DF2E-4104-AE4A-01A40A7D6FD5}" presName="composite" presStyleCnt="0"/>
      <dgm:spPr/>
    </dgm:pt>
    <dgm:pt modelId="{9E58B8E9-D157-460A-B8E3-1A3BCAC92FB2}" type="pres">
      <dgm:prSet presAssocID="{2CE9FC92-DF2E-4104-AE4A-01A40A7D6FD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8B852F-5C2D-42A0-897C-C50F7AFDF75D}" type="pres">
      <dgm:prSet presAssocID="{2CE9FC92-DF2E-4104-AE4A-01A40A7D6FD5}" presName="descendantText" presStyleLbl="alignAcc1" presStyleIdx="0" presStyleCnt="3" custLinFactNeighborX="30137" custLinFactNeighborY="6931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46EA01-DF11-44BF-9EEB-C3A3954FEB93}" type="pres">
      <dgm:prSet presAssocID="{643B7022-51D8-4E13-93F4-587E096B570A}" presName="sp" presStyleCnt="0"/>
      <dgm:spPr/>
    </dgm:pt>
    <dgm:pt modelId="{35531FC9-9036-4391-84D8-6897B1368D1E}" type="pres">
      <dgm:prSet presAssocID="{AE24B2F8-1F68-46C5-AD93-834BC5258E3D}" presName="composite" presStyleCnt="0"/>
      <dgm:spPr/>
    </dgm:pt>
    <dgm:pt modelId="{8419AE08-23AF-482F-B293-8C4F1C7B0BA2}" type="pres">
      <dgm:prSet presAssocID="{AE24B2F8-1F68-46C5-AD93-834BC5258E3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61E79-EAA2-428A-A3C1-3588E5AA8FAA}" type="pres">
      <dgm:prSet presAssocID="{AE24B2F8-1F68-46C5-AD93-834BC5258E3D}" presName="descendantText" presStyleLbl="alignAcc1" presStyleIdx="1" presStyleCnt="3" custLinFactNeighborX="220" custLinFactNeighborY="-5972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0AB92A8-7CB7-4F80-AB45-BCFB145F4ECA}" type="pres">
      <dgm:prSet presAssocID="{45AE2604-8F19-42C3-B4BD-37A988025511}" presName="sp" presStyleCnt="0"/>
      <dgm:spPr/>
    </dgm:pt>
    <dgm:pt modelId="{70F772D5-33A9-4C00-8B87-99EDE391F9C6}" type="pres">
      <dgm:prSet presAssocID="{9A1CD490-505B-4B3E-94E2-9B3408213CB7}" presName="composite" presStyleCnt="0"/>
      <dgm:spPr/>
    </dgm:pt>
    <dgm:pt modelId="{FD00E71D-B3CB-475D-927C-2B3AB201C708}" type="pres">
      <dgm:prSet presAssocID="{9A1CD490-505B-4B3E-94E2-9B3408213CB7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710A26-0538-49CE-914B-C4A36F5356CF}" type="pres">
      <dgm:prSet presAssocID="{9A1CD490-505B-4B3E-94E2-9B3408213CB7}" presName="descendantText" presStyleLbl="align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9B506DF7-FF16-43DA-BC4C-A4CF68DAD6E7}" type="presOf" srcId="{9A1CD490-505B-4B3E-94E2-9B3408213CB7}" destId="{FD00E71D-B3CB-475D-927C-2B3AB201C708}" srcOrd="0" destOrd="0" presId="urn:microsoft.com/office/officeart/2005/8/layout/chevron2"/>
    <dgm:cxn modelId="{C48D5670-5B4C-422B-A038-7F85241356AF}" srcId="{41246F01-FE43-4080-B0A5-7E09F779BFA8}" destId="{2CE9FC92-DF2E-4104-AE4A-01A40A7D6FD5}" srcOrd="0" destOrd="0" parTransId="{AF861CED-3649-4EE6-A01D-E145736B43F4}" sibTransId="{643B7022-51D8-4E13-93F4-587E096B570A}"/>
    <dgm:cxn modelId="{8EF8D570-A3AA-48C6-9D98-39DE3D4009F1}" type="presOf" srcId="{41246F01-FE43-4080-B0A5-7E09F779BFA8}" destId="{53D3C981-6515-4AD5-8401-B910FA5903C4}" srcOrd="0" destOrd="0" presId="urn:microsoft.com/office/officeart/2005/8/layout/chevron2"/>
    <dgm:cxn modelId="{D474D67A-73EE-43A6-886C-27436B68D715}" type="presOf" srcId="{2CE9FC92-DF2E-4104-AE4A-01A40A7D6FD5}" destId="{9E58B8E9-D157-460A-B8E3-1A3BCAC92FB2}" srcOrd="0" destOrd="0" presId="urn:microsoft.com/office/officeart/2005/8/layout/chevron2"/>
    <dgm:cxn modelId="{B20D82AF-09FB-4B58-9CF7-6D7D871EC959}" srcId="{41246F01-FE43-4080-B0A5-7E09F779BFA8}" destId="{AE24B2F8-1F68-46C5-AD93-834BC5258E3D}" srcOrd="1" destOrd="0" parTransId="{88D0A817-B467-4472-8B2E-6342ED613D87}" sibTransId="{45AE2604-8F19-42C3-B4BD-37A988025511}"/>
    <dgm:cxn modelId="{199758B5-BD4D-470E-878C-05F2F7353CD3}" srcId="{41246F01-FE43-4080-B0A5-7E09F779BFA8}" destId="{9A1CD490-505B-4B3E-94E2-9B3408213CB7}" srcOrd="2" destOrd="0" parTransId="{C801F897-0275-4505-B6C0-E52F5C02A853}" sibTransId="{AB00B51E-13D5-4386-AF78-0A19F5C138D8}"/>
    <dgm:cxn modelId="{ED88F7D5-27A5-465D-9DB1-2BBA33125401}" type="presOf" srcId="{AE24B2F8-1F68-46C5-AD93-834BC5258E3D}" destId="{8419AE08-23AF-482F-B293-8C4F1C7B0BA2}" srcOrd="0" destOrd="0" presId="urn:microsoft.com/office/officeart/2005/8/layout/chevron2"/>
    <dgm:cxn modelId="{A5921F1D-0545-4D1A-B080-D0E72B9412DB}" type="presParOf" srcId="{53D3C981-6515-4AD5-8401-B910FA5903C4}" destId="{B909397E-5CB6-4132-B52D-20D2A7BE8547}" srcOrd="0" destOrd="0" presId="urn:microsoft.com/office/officeart/2005/8/layout/chevron2"/>
    <dgm:cxn modelId="{C4BBE615-780B-453A-ACAB-C1454FF7AE2F}" type="presParOf" srcId="{B909397E-5CB6-4132-B52D-20D2A7BE8547}" destId="{9E58B8E9-D157-460A-B8E3-1A3BCAC92FB2}" srcOrd="0" destOrd="0" presId="urn:microsoft.com/office/officeart/2005/8/layout/chevron2"/>
    <dgm:cxn modelId="{4C9232F6-BB3C-407D-8FBB-31A93E947881}" type="presParOf" srcId="{B909397E-5CB6-4132-B52D-20D2A7BE8547}" destId="{AC8B852F-5C2D-42A0-897C-C50F7AFDF75D}" srcOrd="1" destOrd="0" presId="urn:microsoft.com/office/officeart/2005/8/layout/chevron2"/>
    <dgm:cxn modelId="{63694F81-15BD-46FC-AF16-A697CEFCBEE6}" type="presParOf" srcId="{53D3C981-6515-4AD5-8401-B910FA5903C4}" destId="{B646EA01-DF11-44BF-9EEB-C3A3954FEB93}" srcOrd="1" destOrd="0" presId="urn:microsoft.com/office/officeart/2005/8/layout/chevron2"/>
    <dgm:cxn modelId="{1338AD7A-297A-4401-805A-AECB595A3A84}" type="presParOf" srcId="{53D3C981-6515-4AD5-8401-B910FA5903C4}" destId="{35531FC9-9036-4391-84D8-6897B1368D1E}" srcOrd="2" destOrd="0" presId="urn:microsoft.com/office/officeart/2005/8/layout/chevron2"/>
    <dgm:cxn modelId="{FC8F5DEF-0C23-440A-A67D-671A719081A0}" type="presParOf" srcId="{35531FC9-9036-4391-84D8-6897B1368D1E}" destId="{8419AE08-23AF-482F-B293-8C4F1C7B0BA2}" srcOrd="0" destOrd="0" presId="urn:microsoft.com/office/officeart/2005/8/layout/chevron2"/>
    <dgm:cxn modelId="{9E552538-9A80-45E9-8AAA-07CC45E1F9E8}" type="presParOf" srcId="{35531FC9-9036-4391-84D8-6897B1368D1E}" destId="{4EF61E79-EAA2-428A-A3C1-3588E5AA8FAA}" srcOrd="1" destOrd="0" presId="urn:microsoft.com/office/officeart/2005/8/layout/chevron2"/>
    <dgm:cxn modelId="{CE95DABC-EBA3-4E7C-8CC2-CBC245FEC85B}" type="presParOf" srcId="{53D3C981-6515-4AD5-8401-B910FA5903C4}" destId="{90AB92A8-7CB7-4F80-AB45-BCFB145F4ECA}" srcOrd="3" destOrd="0" presId="urn:microsoft.com/office/officeart/2005/8/layout/chevron2"/>
    <dgm:cxn modelId="{B9D12AA0-F847-43B5-90C4-7A70CC3EFCDD}" type="presParOf" srcId="{53D3C981-6515-4AD5-8401-B910FA5903C4}" destId="{70F772D5-33A9-4C00-8B87-99EDE391F9C6}" srcOrd="4" destOrd="0" presId="urn:microsoft.com/office/officeart/2005/8/layout/chevron2"/>
    <dgm:cxn modelId="{0A7EFD5A-4365-414A-82BD-F56767962849}" type="presParOf" srcId="{70F772D5-33A9-4C00-8B87-99EDE391F9C6}" destId="{FD00E71D-B3CB-475D-927C-2B3AB201C708}" srcOrd="0" destOrd="0" presId="urn:microsoft.com/office/officeart/2005/8/layout/chevron2"/>
    <dgm:cxn modelId="{ABD11B92-46DB-4673-A27F-5E4E50F51ACD}" type="presParOf" srcId="{70F772D5-33A9-4C00-8B87-99EDE391F9C6}" destId="{57710A26-0538-49CE-914B-C4A36F5356C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DDCD-019F-44A0-AF63-D47209A2355C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B9F6A-DDCC-4DBA-A3E7-909EF3596D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841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9F6A-DDCC-4DBA-A3E7-909EF3596D2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190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0527-02B8-48C4-8043-9543CA7F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http://vi.wikipedia.org/wiki/H%C3%ACnh:Sweetpotato516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hyperlink" Target="http://vi.wikipedia.org/wiki/H%C3%ACnh:Sweetpotato516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gif"/><Relationship Id="rId5" Type="http://schemas.openxmlformats.org/officeDocument/2006/relationships/image" Target="../media/image34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71604" y="214290"/>
            <a:ext cx="7440573" cy="813768"/>
            <a:chOff x="442" y="1034"/>
            <a:chExt cx="4898" cy="426"/>
          </a:xfrm>
          <a:solidFill>
            <a:srgbClr val="FFC000"/>
          </a:solidFill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4569" y="1227"/>
              <a:ext cx="771" cy="137"/>
            </a:xfrm>
            <a:prstGeom prst="rect">
              <a:avLst/>
            </a:prstGeom>
            <a:grpFill/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442" y="1034"/>
              <a:ext cx="4468" cy="426"/>
            </a:xfrm>
            <a:prstGeom prst="roundRect">
              <a:avLst>
                <a:gd name="adj" fmla="val 16667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sz="1400" b="1" dirty="0">
                <a:solidFill>
                  <a:srgbClr val="FFFF0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QUY TRÌNH SẢN XUẤT VÀ BẢO VỆ MÔI TRƯỜNG TRONG TRỒNG TRỌT</a:t>
              </a:r>
              <a:endPara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914400" y="2565401"/>
            <a:ext cx="7315200" cy="579437"/>
            <a:chOff x="340" y="1723"/>
            <a:chExt cx="4944" cy="36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513" y="1832"/>
              <a:ext cx="771" cy="137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40" y="1723"/>
              <a:ext cx="4553" cy="365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Gieo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trồng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nông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nghiệp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914400" y="3354391"/>
            <a:ext cx="7318375" cy="579437"/>
            <a:chOff x="146" y="775"/>
            <a:chExt cx="5138" cy="365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513" y="906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146" y="775"/>
              <a:ext cx="4747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biện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pháp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chăm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sóc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cây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trồng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914400" y="1828800"/>
            <a:ext cx="7561263" cy="579438"/>
            <a:chOff x="-87" y="2072"/>
            <a:chExt cx="5371" cy="365"/>
          </a:xfrm>
        </p:grpSpPr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4513" y="2174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-87" y="2072"/>
              <a:ext cx="4781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Làm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đất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bón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phân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lót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4" name="Group 5"/>
          <p:cNvGrpSpPr>
            <a:grpSpLocks/>
          </p:cNvGrpSpPr>
          <p:nvPr/>
        </p:nvGrpSpPr>
        <p:grpSpPr bwMode="auto">
          <a:xfrm>
            <a:off x="914400" y="4076706"/>
            <a:ext cx="7315200" cy="579437"/>
            <a:chOff x="676" y="1026"/>
            <a:chExt cx="4608" cy="365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4513" y="1134"/>
              <a:ext cx="771" cy="137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676" y="1026"/>
              <a:ext cx="4217" cy="365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Thu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hoạch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bảo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quản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và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chế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biến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nông</a:t>
              </a:r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sản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8028384" y="1066800"/>
            <a:ext cx="734616" cy="5638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0" y="0"/>
            <a:ext cx="1471612" cy="1215558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b="1" dirty="0" smtClean="0">
                <a:solidFill>
                  <a:srgbClr val="FF0000"/>
                </a:solidFill>
              </a:rPr>
              <a:t>Chương</a:t>
            </a:r>
            <a:r>
              <a:rPr lang="en-US" b="1" dirty="0" smtClean="0">
                <a:solidFill>
                  <a:srgbClr val="FF0000"/>
                </a:solidFill>
              </a:rPr>
              <a:t>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25815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74" name="Picture 2" descr="Cánh đồng trồng khoai lang.">
            <a:hlinkClick r:id="rId2" tooltip="Cánh đồng trồng khoai lang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2438400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thiet hai do sau to tren cai be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6631"/>
            <a:ext cx="25146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9" name="Picture 7" descr="Cay bi lun mau la xanh d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3" y="263769"/>
            <a:ext cx="4267200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8" name="Picture 6" descr="khoai%20tay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23" y="2936631"/>
            <a:ext cx="35052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79" name="Picture 7" descr="ruonglac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36631"/>
            <a:ext cx="29718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703385" y="2373923"/>
            <a:ext cx="1828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>
                <a:latin typeface=".VnTime" pitchFamily="34" charset="0"/>
              </a:rPr>
              <a:t>Khoai</a:t>
            </a:r>
            <a:r>
              <a:rPr lang="en-US" altLang="en-US" sz="2215">
                <a:latin typeface="VNI-Times" pitchFamily="2" charset="0"/>
              </a:rPr>
              <a:t> </a:t>
            </a:r>
            <a:r>
              <a:rPr lang="en-US" altLang="en-US" sz="2215">
                <a:latin typeface=".VnTime" pitchFamily="34" charset="0"/>
              </a:rPr>
              <a:t>lang</a:t>
            </a:r>
          </a:p>
        </p:txBody>
      </p: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4343400" y="2373923"/>
            <a:ext cx="838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/>
              <a:t>Lúa</a:t>
            </a: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685800" y="5398477"/>
            <a:ext cx="1447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/>
              <a:t>Cải sú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4010758" y="5468816"/>
            <a:ext cx="16764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/>
              <a:t>Khoai t ây</a:t>
            </a:r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6741967" y="5376423"/>
            <a:ext cx="234648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dirty="0" err="1">
                <a:latin typeface=".VnTime" pitchFamily="34" charset="0"/>
              </a:rPr>
              <a:t>Đậu</a:t>
            </a:r>
            <a:r>
              <a:rPr lang="en-US" altLang="en-US" sz="2215" dirty="0">
                <a:latin typeface=".VnTime" pitchFamily="34" charset="0"/>
              </a:rPr>
              <a:t> </a:t>
            </a:r>
            <a:r>
              <a:rPr lang="en-US" altLang="en-US" sz="2215" dirty="0" err="1">
                <a:latin typeface=".VnTime" pitchFamily="34" charset="0"/>
              </a:rPr>
              <a:t>phộng</a:t>
            </a:r>
            <a:r>
              <a:rPr lang="en-US" altLang="en-US" sz="2215" dirty="0">
                <a:latin typeface=".VnTime" pitchFamily="34" charset="0"/>
              </a:rPr>
              <a:t> (</a:t>
            </a:r>
            <a:r>
              <a:rPr lang="en-US" altLang="en-US" sz="2215" dirty="0" err="1">
                <a:latin typeface=".VnTime" pitchFamily="34" charset="0"/>
              </a:rPr>
              <a:t>lạc</a:t>
            </a:r>
            <a:r>
              <a:rPr lang="en-US" altLang="en-US" sz="2215" dirty="0">
                <a:latin typeface=".VnTime" pitchFamily="34" charset="0"/>
              </a:rPr>
              <a:t>)</a:t>
            </a:r>
          </a:p>
        </p:txBody>
      </p:sp>
      <p:pic>
        <p:nvPicPr>
          <p:cNvPr id="310293" name="Picture 21" descr="CAY RAU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333"/>
          <a:stretch>
            <a:fillRect/>
          </a:stretch>
        </p:blipFill>
        <p:spPr bwMode="auto">
          <a:xfrm>
            <a:off x="6963508" y="263769"/>
            <a:ext cx="2180492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0294" name="Text Box 22"/>
          <p:cNvSpPr txBox="1">
            <a:spLocks noChangeArrowheads="1"/>
          </p:cNvSpPr>
          <p:nvPr/>
        </p:nvSpPr>
        <p:spPr bwMode="auto">
          <a:xfrm>
            <a:off x="7385539" y="2373923"/>
            <a:ext cx="1547446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>
                <a:latin typeface=".VnTime" pitchFamily="34" charset="0"/>
              </a:rPr>
              <a:t>Rau cải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28343" y="6096556"/>
            <a:ext cx="7426569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dirty="0" err="1">
                <a:solidFill>
                  <a:srgbClr val="FF0000"/>
                </a:solidFill>
              </a:rPr>
              <a:t>Trong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những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cây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trồng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trên</a:t>
            </a:r>
            <a:r>
              <a:rPr lang="en-US" altLang="en-US" sz="2215" dirty="0">
                <a:solidFill>
                  <a:srgbClr val="FF0000"/>
                </a:solidFill>
              </a:rPr>
              <a:t>, </a:t>
            </a:r>
            <a:r>
              <a:rPr lang="en-US" altLang="en-US" sz="2215" dirty="0" err="1">
                <a:solidFill>
                  <a:srgbClr val="FF0000"/>
                </a:solidFill>
              </a:rPr>
              <a:t>cây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nào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cần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vi-VN" altLang="en-US" sz="2215" dirty="0">
                <a:solidFill>
                  <a:srgbClr val="FF0000"/>
                </a:solidFill>
              </a:rPr>
              <a:t>được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lên</a:t>
            </a:r>
            <a:r>
              <a:rPr lang="en-US" altLang="en-US" sz="2215" dirty="0">
                <a:solidFill>
                  <a:srgbClr val="FF0000"/>
                </a:solidFill>
              </a:rPr>
              <a:t> </a:t>
            </a:r>
            <a:r>
              <a:rPr lang="en-US" altLang="en-US" sz="2215" dirty="0" err="1">
                <a:solidFill>
                  <a:srgbClr val="FF0000"/>
                </a:solidFill>
              </a:rPr>
              <a:t>luống</a:t>
            </a:r>
            <a:r>
              <a:rPr lang="en-US" altLang="en-US" sz="2215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Oval 22"/>
          <p:cNvSpPr/>
          <p:nvPr/>
        </p:nvSpPr>
        <p:spPr>
          <a:xfrm>
            <a:off x="562708" y="2413489"/>
            <a:ext cx="1969477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5" name="Oval 24"/>
          <p:cNvSpPr/>
          <p:nvPr/>
        </p:nvSpPr>
        <p:spPr>
          <a:xfrm>
            <a:off x="6963508" y="2444261"/>
            <a:ext cx="1969477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6" name="Oval 25"/>
          <p:cNvSpPr/>
          <p:nvPr/>
        </p:nvSpPr>
        <p:spPr>
          <a:xfrm>
            <a:off x="351692" y="5468815"/>
            <a:ext cx="1969477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7" name="Oval 26"/>
          <p:cNvSpPr/>
          <p:nvPr/>
        </p:nvSpPr>
        <p:spPr>
          <a:xfrm>
            <a:off x="3727938" y="5468815"/>
            <a:ext cx="1969477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8" name="Oval 27"/>
          <p:cNvSpPr/>
          <p:nvPr/>
        </p:nvSpPr>
        <p:spPr>
          <a:xfrm>
            <a:off x="6752492" y="5411666"/>
            <a:ext cx="2391508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05022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0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0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280" grpId="0"/>
      <p:bldP spid="310281" grpId="0"/>
      <p:bldP spid="310282" grpId="0"/>
      <p:bldP spid="310283" grpId="0"/>
      <p:bldP spid="310284" grpId="0"/>
      <p:bldP spid="310294" grpId="0"/>
      <p:bldP spid="22" grpId="0"/>
      <p:bldP spid="23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4" name="Picture 2" descr="Cánh đồng trồng khoai lang.">
            <a:hlinkClick r:id="rId2" tooltip="Cánh đồng trồng khoai lang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769"/>
            <a:ext cx="2438400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thiet hai do sau to tren cai be xa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25615"/>
            <a:ext cx="25146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9" name="Picture 7" descr="Cay bi lun mau la xanh d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3769"/>
            <a:ext cx="4267200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18" name="Picture 6" descr="khoai%20tay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25615"/>
            <a:ext cx="35052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0519" name="Picture 7" descr="ruonglac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725615"/>
            <a:ext cx="2971800" cy="2461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633046" y="2303585"/>
            <a:ext cx="1828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>
                <a:latin typeface=".VnTime" pitchFamily="34" charset="0"/>
              </a:rPr>
              <a:t>Khoai</a:t>
            </a:r>
            <a:r>
              <a:rPr lang="en-US" altLang="en-US" sz="2215">
                <a:latin typeface="VNI-Times" pitchFamily="2" charset="0"/>
              </a:rPr>
              <a:t> </a:t>
            </a:r>
            <a:r>
              <a:rPr lang="en-US" altLang="en-US" sz="2215">
                <a:latin typeface=".VnTime" pitchFamily="34" charset="0"/>
              </a:rPr>
              <a:t>lang</a:t>
            </a:r>
          </a:p>
        </p:txBody>
      </p:sp>
      <p:sp>
        <p:nvSpPr>
          <p:cNvPr id="320524" name="Text Box 12"/>
          <p:cNvSpPr txBox="1">
            <a:spLocks noChangeArrowheads="1"/>
          </p:cNvSpPr>
          <p:nvPr/>
        </p:nvSpPr>
        <p:spPr bwMode="auto">
          <a:xfrm>
            <a:off x="6893169" y="5187462"/>
            <a:ext cx="2250831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>
                <a:latin typeface=".VnTime" pitchFamily="34" charset="0"/>
              </a:rPr>
              <a:t>Đậu phộng(lạc)</a:t>
            </a:r>
          </a:p>
        </p:txBody>
      </p:sp>
      <p:sp>
        <p:nvSpPr>
          <p:cNvPr id="320531" name="Text Box 19"/>
          <p:cNvSpPr txBox="1">
            <a:spLocks noChangeArrowheads="1"/>
          </p:cNvSpPr>
          <p:nvPr/>
        </p:nvSpPr>
        <p:spPr bwMode="auto">
          <a:xfrm>
            <a:off x="228600" y="5750169"/>
            <a:ext cx="8915400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b="1">
                <a:solidFill>
                  <a:srgbClr val="FF0000"/>
                </a:solidFill>
              </a:rPr>
              <a:t>? Những cây trồng trên, cây nào lên luống cao, cây nào lên luống thấp ?</a:t>
            </a:r>
            <a:r>
              <a:rPr lang="en-US" altLang="en-US" sz="1846" b="1"/>
              <a:t>  </a:t>
            </a:r>
          </a:p>
        </p:txBody>
      </p:sp>
      <p:sp>
        <p:nvSpPr>
          <p:cNvPr id="320532" name="Text Box 20"/>
          <p:cNvSpPr txBox="1">
            <a:spLocks noChangeArrowheads="1"/>
          </p:cNvSpPr>
          <p:nvPr/>
        </p:nvSpPr>
        <p:spPr bwMode="auto">
          <a:xfrm>
            <a:off x="381000" y="5539154"/>
            <a:ext cx="87630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b="1"/>
              <a:t>Cây cần lên luống cao: </a:t>
            </a:r>
            <a:r>
              <a:rPr lang="en-US" altLang="en-US" sz="2215" b="1">
                <a:solidFill>
                  <a:srgbClr val="FF0000"/>
                </a:solidFill>
              </a:rPr>
              <a:t>Khoai lang</a:t>
            </a:r>
            <a:r>
              <a:rPr lang="en-US" altLang="en-US" sz="2215" b="1"/>
              <a:t>, khoai tây, </a:t>
            </a:r>
            <a:r>
              <a:rPr lang="en-US" altLang="en-US" sz="2215" b="1">
                <a:solidFill>
                  <a:srgbClr val="3333FF"/>
                </a:solidFill>
              </a:rPr>
              <a:t>đậu phộng</a:t>
            </a:r>
            <a:r>
              <a:rPr lang="en-US" altLang="en-US" sz="1846" b="1"/>
              <a:t>  </a:t>
            </a:r>
          </a:p>
        </p:txBody>
      </p:sp>
      <p:sp>
        <p:nvSpPr>
          <p:cNvPr id="320533" name="Text Box 21"/>
          <p:cNvSpPr txBox="1">
            <a:spLocks noChangeArrowheads="1"/>
          </p:cNvSpPr>
          <p:nvPr/>
        </p:nvSpPr>
        <p:spPr bwMode="auto">
          <a:xfrm>
            <a:off x="381000" y="6101862"/>
            <a:ext cx="87630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b="1"/>
              <a:t>Cây cần lên luống thấp: </a:t>
            </a:r>
            <a:r>
              <a:rPr lang="en-US" altLang="en-US" sz="2215" b="1">
                <a:solidFill>
                  <a:srgbClr val="3333FF"/>
                </a:solidFill>
              </a:rPr>
              <a:t>Rau cải</a:t>
            </a:r>
            <a:r>
              <a:rPr lang="en-US" altLang="en-US" sz="2215" b="1"/>
              <a:t>, </a:t>
            </a:r>
            <a:r>
              <a:rPr lang="en-US" altLang="en-US" sz="2215" b="1">
                <a:solidFill>
                  <a:schemeClr val="hlink"/>
                </a:solidFill>
              </a:rPr>
              <a:t>cải sú</a:t>
            </a:r>
            <a:r>
              <a:rPr lang="en-US" altLang="en-US" sz="1846" b="1"/>
              <a:t>  </a:t>
            </a:r>
          </a:p>
        </p:txBody>
      </p:sp>
      <p:pic>
        <p:nvPicPr>
          <p:cNvPr id="320539" name="Picture 27" descr="CAY RAU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3333"/>
          <a:stretch>
            <a:fillRect/>
          </a:stretch>
        </p:blipFill>
        <p:spPr bwMode="auto">
          <a:xfrm>
            <a:off x="6963508" y="263769"/>
            <a:ext cx="2180492" cy="21101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540" name="Text Box 28"/>
          <p:cNvSpPr txBox="1">
            <a:spLocks noChangeArrowheads="1"/>
          </p:cNvSpPr>
          <p:nvPr/>
        </p:nvSpPr>
        <p:spPr bwMode="auto">
          <a:xfrm>
            <a:off x="7596554" y="2373923"/>
            <a:ext cx="1125415" cy="774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>
                <a:latin typeface=".VnTime" pitchFamily="34" charset="0"/>
              </a:rPr>
              <a:t>Rau cải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4343400" y="2373923"/>
            <a:ext cx="8382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smtClean="0"/>
              <a:t>Lúa</a:t>
            </a:r>
            <a:endParaRPr lang="en-US" altLang="en-US" sz="2215"/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85800" y="5187462"/>
            <a:ext cx="14478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 smtClean="0"/>
              <a:t>Cải sú</a:t>
            </a:r>
            <a:endParaRPr lang="en-US" altLang="en-US" sz="2215"/>
          </a:p>
        </p:txBody>
      </p:sp>
      <p:sp>
        <p:nvSpPr>
          <p:cNvPr id="29712" name="Text Box 11"/>
          <p:cNvSpPr txBox="1">
            <a:spLocks noChangeArrowheads="1"/>
          </p:cNvSpPr>
          <p:nvPr/>
        </p:nvSpPr>
        <p:spPr bwMode="auto">
          <a:xfrm>
            <a:off x="3587262" y="5187462"/>
            <a:ext cx="1676400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15"/>
              <a:t>Khoai </a:t>
            </a:r>
            <a:r>
              <a:rPr lang="en-US" altLang="en-US" sz="2215" smtClean="0"/>
              <a:t>tây</a:t>
            </a:r>
            <a:endParaRPr lang="en-US" altLang="en-US" sz="2215"/>
          </a:p>
        </p:txBody>
      </p:sp>
      <p:sp>
        <p:nvSpPr>
          <p:cNvPr id="22" name="Oval 21"/>
          <p:cNvSpPr/>
          <p:nvPr/>
        </p:nvSpPr>
        <p:spPr>
          <a:xfrm>
            <a:off x="633046" y="2175696"/>
            <a:ext cx="1547446" cy="7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3" name="Oval 22"/>
          <p:cNvSpPr/>
          <p:nvPr/>
        </p:nvSpPr>
        <p:spPr>
          <a:xfrm>
            <a:off x="7244862" y="2444261"/>
            <a:ext cx="1547446" cy="281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7" name="Oval 26"/>
          <p:cNvSpPr/>
          <p:nvPr/>
        </p:nvSpPr>
        <p:spPr>
          <a:xfrm>
            <a:off x="492369" y="5187461"/>
            <a:ext cx="1547446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8" name="Oval 27"/>
          <p:cNvSpPr/>
          <p:nvPr/>
        </p:nvSpPr>
        <p:spPr>
          <a:xfrm>
            <a:off x="3516923" y="5187461"/>
            <a:ext cx="1758462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29" name="Oval 28"/>
          <p:cNvSpPr/>
          <p:nvPr/>
        </p:nvSpPr>
        <p:spPr>
          <a:xfrm>
            <a:off x="6611815" y="5187461"/>
            <a:ext cx="2532185" cy="4220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62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6305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2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320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2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0" grpId="0"/>
      <p:bldP spid="320524" grpId="0"/>
      <p:bldP spid="320531" grpId="0"/>
      <p:bldP spid="320531" grpId="1"/>
      <p:bldP spid="320532" grpId="0"/>
      <p:bldP spid="320533" grpId="0"/>
      <p:bldP spid="320540" grpId="0"/>
      <p:bldP spid="24" grpId="0"/>
      <p:bldP spid="25" grpId="0"/>
      <p:bldP spid="29712" grpId="0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8164144114_cc4efa00b3_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4261"/>
            <a:ext cx="4360985" cy="211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11201946-khoa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108"/>
            <a:ext cx="4360985" cy="211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Phuoc_H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015" y="334108"/>
            <a:ext cx="4360985" cy="196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997" name="Rectangle 13"/>
          <p:cNvSpPr>
            <a:spLocks noChangeArrowheads="1"/>
          </p:cNvSpPr>
          <p:nvPr/>
        </p:nvSpPr>
        <p:spPr bwMode="auto">
          <a:xfrm>
            <a:off x="1266093" y="5679831"/>
            <a:ext cx="2390043" cy="35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46" b="1">
                <a:latin typeface="Times New Roman" panose="02020603050405020304" pitchFamily="18" charset="0"/>
                <a:cs typeface="Times New Roman" panose="02020603050405020304" pitchFamily="18" charset="0"/>
              </a:rPr>
              <a:t>Chậm, tốn công sức, cày nông…</a:t>
            </a:r>
          </a:p>
        </p:txBody>
      </p:sp>
      <p:sp>
        <p:nvSpPr>
          <p:cNvPr id="297996" name="Rectangle 12"/>
          <p:cNvSpPr>
            <a:spLocks noChangeArrowheads="1"/>
          </p:cNvSpPr>
          <p:nvPr/>
        </p:nvSpPr>
        <p:spPr bwMode="auto">
          <a:xfrm>
            <a:off x="5978769" y="5750169"/>
            <a:ext cx="2924908" cy="63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46" b="1">
                <a:latin typeface="Times New Roman" panose="02020603050405020304" pitchFamily="18" charset="0"/>
                <a:cs typeface="Times New Roman" panose="02020603050405020304" pitchFamily="18" charset="0"/>
              </a:rPr>
              <a:t>Giá thành cao, dụng cụ máy móc phức tạp…</a:t>
            </a: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422031" y="4554416"/>
            <a:ext cx="2813538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15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thủ công</a:t>
            </a:r>
            <a:endParaRPr lang="en-US" altLang="en-US" sz="2215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492369" y="4976447"/>
            <a:ext cx="914400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46" b="1" u="sng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1662" b="1" u="sng">
                <a:solidFill>
                  <a:srgbClr val="FF3300"/>
                </a:solidFill>
              </a:rPr>
              <a:t>:</a:t>
            </a:r>
          </a:p>
        </p:txBody>
      </p:sp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984739" y="4976447"/>
            <a:ext cx="3235569" cy="6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2721" name="Text Box 17"/>
          <p:cNvSpPr txBox="1">
            <a:spLocks noChangeArrowheads="1"/>
          </p:cNvSpPr>
          <p:nvPr/>
        </p:nvSpPr>
        <p:spPr bwMode="auto">
          <a:xfrm>
            <a:off x="351692" y="5679831"/>
            <a:ext cx="1055077" cy="348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62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altLang="en-US" sz="1662" b="1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276" name="Text Box 18"/>
          <p:cNvSpPr txBox="1">
            <a:spLocks noChangeArrowheads="1"/>
          </p:cNvSpPr>
          <p:nvPr/>
        </p:nvSpPr>
        <p:spPr bwMode="auto">
          <a:xfrm>
            <a:off x="5134708" y="4484077"/>
            <a:ext cx="3024554" cy="43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215" b="1" u="sng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cụ cơ giới</a:t>
            </a:r>
            <a:r>
              <a:rPr lang="en-US" altLang="en-US" sz="1662" b="1">
                <a:solidFill>
                  <a:srgbClr val="99FF33"/>
                </a:solidFill>
              </a:rPr>
              <a:t>:</a:t>
            </a:r>
            <a:endParaRPr lang="en-US" altLang="en-US" sz="1662" b="1"/>
          </a:p>
        </p:txBody>
      </p:sp>
      <p:sp>
        <p:nvSpPr>
          <p:cNvPr id="72723" name="Text Box 19"/>
          <p:cNvSpPr txBox="1">
            <a:spLocks noChangeArrowheads="1"/>
          </p:cNvSpPr>
          <p:nvPr/>
        </p:nvSpPr>
        <p:spPr bwMode="auto">
          <a:xfrm>
            <a:off x="5134708" y="4906108"/>
            <a:ext cx="633046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46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altLang="en-US" sz="1846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2724" name="Text Box 20"/>
          <p:cNvSpPr txBox="1">
            <a:spLocks noChangeArrowheads="1"/>
          </p:cNvSpPr>
          <p:nvPr/>
        </p:nvSpPr>
        <p:spPr bwMode="auto">
          <a:xfrm>
            <a:off x="5627077" y="4906108"/>
            <a:ext cx="288387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altLang="en-US" sz="1846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46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846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1846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725" name="Text Box 21"/>
          <p:cNvSpPr txBox="1">
            <a:spLocks noChangeArrowheads="1"/>
          </p:cNvSpPr>
          <p:nvPr/>
        </p:nvSpPr>
        <p:spPr bwMode="auto">
          <a:xfrm>
            <a:off x="4994031" y="5750170"/>
            <a:ext cx="1055077" cy="3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46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Nhược</a:t>
            </a:r>
            <a:r>
              <a:rPr lang="en-US" altLang="en-US" sz="1662" b="1" u="sng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16" name="Picture 4" descr="máy lên luố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3015" y="2303586"/>
            <a:ext cx="4360985" cy="22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8077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2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2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7" grpId="0"/>
      <p:bldP spid="297996" grpId="0"/>
      <p:bldP spid="72719" grpId="0"/>
      <p:bldP spid="72720" grpId="0"/>
      <p:bldP spid="72721" grpId="0"/>
      <p:bldP spid="72723" grpId="0"/>
      <p:bldP spid="72724" grpId="0"/>
      <p:bldP spid="727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13" descr="DSTARS-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114800"/>
            <a:ext cx="16764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13" descr="DSTARS-P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19600"/>
            <a:ext cx="1676400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580674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61722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6482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0" y="16002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3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16764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4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8006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6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7" name="Picture 10" descr="629740trq6seguwh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5257800"/>
            <a:ext cx="7905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0" y="3344721"/>
            <a:ext cx="2667000" cy="2362200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ĐẤT VÀ BÓN PHÂN LÓT</a:t>
            </a:r>
          </a:p>
        </p:txBody>
      </p:sp>
      <p:sp>
        <p:nvSpPr>
          <p:cNvPr id="24" name="Right Arrow 23"/>
          <p:cNvSpPr/>
          <p:nvPr/>
        </p:nvSpPr>
        <p:spPr>
          <a:xfrm rot="18352654">
            <a:off x="1494766" y="2667025"/>
            <a:ext cx="1665138" cy="214257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757487" y="1257300"/>
            <a:ext cx="2895600" cy="838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I.Làm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đất nhằm mục đích gì?</a:t>
            </a:r>
          </a:p>
        </p:txBody>
      </p:sp>
      <p:sp>
        <p:nvSpPr>
          <p:cNvPr id="26" name="Right Arrow 25"/>
          <p:cNvSpPr/>
          <p:nvPr/>
        </p:nvSpPr>
        <p:spPr>
          <a:xfrm rot="19817800">
            <a:off x="2631467" y="4028280"/>
            <a:ext cx="801687" cy="17303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123785" y="2586251"/>
            <a:ext cx="1981200" cy="1295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II.Các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công việc làm đất</a:t>
            </a:r>
          </a:p>
        </p:txBody>
      </p:sp>
      <p:sp>
        <p:nvSpPr>
          <p:cNvPr id="28" name="Right Arrow 27"/>
          <p:cNvSpPr/>
          <p:nvPr/>
        </p:nvSpPr>
        <p:spPr>
          <a:xfrm rot="19817800">
            <a:off x="5060574" y="2542381"/>
            <a:ext cx="800100" cy="17303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37474" y="1936420"/>
            <a:ext cx="2362200" cy="83820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Cày đất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5104701" y="3179929"/>
            <a:ext cx="800100" cy="17303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942596" y="2774620"/>
            <a:ext cx="2819400" cy="10668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Bừa và đập đất</a:t>
            </a:r>
          </a:p>
        </p:txBody>
      </p:sp>
      <p:sp>
        <p:nvSpPr>
          <p:cNvPr id="32" name="Right Arrow 31"/>
          <p:cNvSpPr/>
          <p:nvPr/>
        </p:nvSpPr>
        <p:spPr>
          <a:xfrm rot="2019143">
            <a:off x="5016713" y="3959222"/>
            <a:ext cx="914400" cy="192087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15000" y="3962400"/>
            <a:ext cx="2590800" cy="9906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Lên luống</a:t>
            </a:r>
          </a:p>
        </p:txBody>
      </p:sp>
      <p:sp>
        <p:nvSpPr>
          <p:cNvPr id="34" name="Right Arrow 33"/>
          <p:cNvSpPr/>
          <p:nvPr/>
        </p:nvSpPr>
        <p:spPr>
          <a:xfrm rot="2156000">
            <a:off x="2444058" y="5364920"/>
            <a:ext cx="1323975" cy="193675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3488780" y="6123781"/>
            <a:ext cx="2759620" cy="58603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III. Bón </a:t>
            </a:r>
            <a:r>
              <a:rPr lang="en-US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phân lót</a:t>
            </a:r>
          </a:p>
        </p:txBody>
      </p:sp>
      <p:sp>
        <p:nvSpPr>
          <p:cNvPr id="36" name="Right Arrow 35"/>
          <p:cNvSpPr/>
          <p:nvPr/>
        </p:nvSpPr>
        <p:spPr>
          <a:xfrm rot="19817800">
            <a:off x="5644128" y="1143937"/>
            <a:ext cx="596937" cy="187898"/>
          </a:xfrm>
          <a:prstGeom prst="rightArrow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6159323" y="-1"/>
            <a:ext cx="2984677" cy="1742281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nhỏ đất, thu gom cỏ dại trong ruộng, trộn đều phân và san phẳng mặt ruộng.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67297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2844" y="142852"/>
            <a:ext cx="885831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I.  </a:t>
            </a:r>
            <a:r>
              <a:rPr lang="en-US" sz="2200" u="sng" dirty="0" smtClean="0"/>
              <a:t>Mục đích của làm đất</a:t>
            </a:r>
            <a:r>
              <a:rPr lang="en-US" sz="2200" dirty="0" smtClean="0"/>
              <a:t>:</a:t>
            </a:r>
            <a:endParaRPr lang="vi-VN" sz="2200" dirty="0" smtClean="0"/>
          </a:p>
          <a:p>
            <a:r>
              <a:rPr lang="en-US" sz="2200" dirty="0" smtClean="0"/>
              <a:t>     - Làm cho đất tơi xốp, tăng khả năng giữ nước, dinh dưỡng, diệt trừ cỏ dại và mầm mống sâu bệnh. </a:t>
            </a:r>
          </a:p>
          <a:p>
            <a:r>
              <a:rPr lang="en-US" sz="2200" dirty="0" smtClean="0"/>
              <a:t>II. </a:t>
            </a:r>
            <a:r>
              <a:rPr lang="en-US" sz="2200" u="sng" dirty="0" smtClean="0"/>
              <a:t>Các công việc của làm đất</a:t>
            </a:r>
            <a:r>
              <a:rPr lang="en-US" sz="2200" dirty="0" smtClean="0"/>
              <a:t>: </a:t>
            </a:r>
            <a:endParaRPr lang="vi-VN" sz="2200" dirty="0" smtClean="0"/>
          </a:p>
          <a:p>
            <a:r>
              <a:rPr lang="en-US" sz="2200" dirty="0" smtClean="0"/>
              <a:t>	1. </a:t>
            </a:r>
            <a:r>
              <a:rPr lang="en-US" sz="2200" u="sng" dirty="0" smtClean="0"/>
              <a:t>Cày</a:t>
            </a:r>
            <a:r>
              <a:rPr lang="en-US" sz="2200" dirty="0" smtClean="0"/>
              <a:t>: Là xáo trộn lớp đất mặt, làm cho đất tơi, xốp, thoáng khí, vùi lấp cỏ dại.</a:t>
            </a:r>
          </a:p>
          <a:p>
            <a:r>
              <a:rPr lang="en-US" sz="2200" dirty="0" smtClean="0"/>
              <a:t> 	2. </a:t>
            </a:r>
            <a:r>
              <a:rPr lang="en-US" sz="2200" u="sng" dirty="0" smtClean="0"/>
              <a:t>Bừa và đập đất</a:t>
            </a:r>
            <a:r>
              <a:rPr lang="en-US" sz="2200" dirty="0" smtClean="0"/>
              <a:t>: Làm tơi nhỏ đất, san phẳng mặt ruộng.</a:t>
            </a:r>
          </a:p>
          <a:p>
            <a:r>
              <a:rPr lang="en-US" sz="2200" dirty="0" smtClean="0"/>
              <a:t>	3. </a:t>
            </a:r>
            <a:r>
              <a:rPr lang="en-US" sz="2200" u="sng" dirty="0" smtClean="0"/>
              <a:t>Lên luống</a:t>
            </a:r>
            <a:r>
              <a:rPr lang="en-US" sz="2200" dirty="0" smtClean="0"/>
              <a:t>: Để dễ chăm sóc, chống ngập úng và tạo trầng    		đất dày.</a:t>
            </a:r>
            <a:endParaRPr lang="vi-VN" sz="2200" dirty="0" smtClean="0"/>
          </a:p>
          <a:p>
            <a:pPr lvl="0"/>
            <a:r>
              <a:rPr lang="en-US" sz="2200" u="sng" dirty="0" smtClean="0"/>
              <a:t>Quy trình lên luống</a:t>
            </a:r>
            <a:r>
              <a:rPr lang="en-US" sz="2200" dirty="0" smtClean="0"/>
              <a:t>: </a:t>
            </a:r>
            <a:endParaRPr lang="vi-VN" sz="2200" dirty="0" smtClean="0"/>
          </a:p>
          <a:p>
            <a:r>
              <a:rPr lang="en-US" sz="2200" dirty="0" smtClean="0"/>
              <a:t>	+ Xác định hướng, </a:t>
            </a:r>
          </a:p>
          <a:p>
            <a:r>
              <a:rPr lang="en-US" sz="2200" dirty="0" smtClean="0"/>
              <a:t> 	+ kích thước luống.</a:t>
            </a:r>
            <a:endParaRPr lang="vi-VN" sz="2200" dirty="0" smtClean="0"/>
          </a:p>
          <a:p>
            <a:r>
              <a:rPr lang="en-US" sz="2200" dirty="0" smtClean="0"/>
              <a:t>	+ Đánh rãnh, kéo đất tạo luống.</a:t>
            </a:r>
            <a:endParaRPr lang="vi-VN" sz="2200" dirty="0" smtClean="0"/>
          </a:p>
          <a:p>
            <a:r>
              <a:rPr lang="en-US" sz="2200" dirty="0" smtClean="0"/>
              <a:t>	+ Làm phẳng mặt luống .</a:t>
            </a:r>
          </a:p>
          <a:p>
            <a:r>
              <a:rPr lang="en-US" sz="2200" dirty="0" smtClean="0"/>
              <a:t>III. </a:t>
            </a:r>
            <a:r>
              <a:rPr lang="en-US" sz="2200" u="sng" dirty="0" smtClean="0"/>
              <a:t>Bón lót</a:t>
            </a:r>
            <a:r>
              <a:rPr lang="en-US" sz="2200" dirty="0" smtClean="0"/>
              <a:t>: (thường bón phân hữu cơ trộn lẫn một phần phân hóa học).</a:t>
            </a:r>
            <a:endParaRPr lang="vi-VN" sz="2200" dirty="0" smtClean="0"/>
          </a:p>
          <a:p>
            <a:pPr lvl="0"/>
            <a:r>
              <a:rPr lang="en-US" sz="2200" dirty="0" smtClean="0"/>
              <a:t>	Theo qui trình sau: </a:t>
            </a:r>
            <a:endParaRPr lang="vi-VN" sz="2200" dirty="0" smtClean="0"/>
          </a:p>
          <a:p>
            <a:r>
              <a:rPr lang="en-US" sz="2200" dirty="0" smtClean="0"/>
              <a:t>	- Rải phân lên mặt ruộng theo hàng hoặc theo hốc.</a:t>
            </a:r>
            <a:endParaRPr lang="vi-VN" sz="2200" dirty="0" smtClean="0"/>
          </a:p>
          <a:p>
            <a:r>
              <a:rPr lang="en-US" sz="2200" dirty="0" smtClean="0"/>
              <a:t>	- Cày, bừa hay lấp đất để vùi phân xuống dưới .</a:t>
            </a:r>
          </a:p>
          <a:p>
            <a:pPr algn="ctr"/>
            <a:r>
              <a:rPr lang="en-US" sz="2200" i="1" dirty="0" smtClean="0"/>
              <a:t>……………………………………………………. Hết ……………………………………………</a:t>
            </a:r>
            <a:endParaRPr lang="vi-VN" sz="2200" i="1" dirty="0" smtClean="0"/>
          </a:p>
          <a:p>
            <a:endParaRPr lang="vi-VN" sz="2200" dirty="0" smtClean="0"/>
          </a:p>
          <a:p>
            <a:endParaRPr lang="vi-VN" sz="2200" dirty="0" smtClean="0"/>
          </a:p>
          <a:p>
            <a:endParaRPr lang="vi-VN" sz="2200" dirty="0"/>
          </a:p>
        </p:txBody>
      </p:sp>
    </p:spTree>
    <p:extLst>
      <p:ext uri="{BB962C8B-B14F-4D97-AF65-F5344CB8AC3E}">
        <p14:creationId xmlns="" xmlns:p14="http://schemas.microsoft.com/office/powerpoint/2010/main" val="9034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WordArt 35"/>
          <p:cNvSpPr>
            <a:spLocks noChangeArrowheads="1" noChangeShapeType="1" noTextEdit="1"/>
          </p:cNvSpPr>
          <p:nvPr/>
        </p:nvSpPr>
        <p:spPr bwMode="auto">
          <a:xfrm>
            <a:off x="1295400" y="1066800"/>
            <a:ext cx="6781800" cy="3429000"/>
          </a:xfrm>
          <a:prstGeom prst="rect">
            <a:avLst/>
          </a:prstGeom>
        </p:spPr>
        <p:txBody>
          <a:bodyPr wrap="none" fromWordArt="1">
            <a:prstTxWarp prst="textDeflateInflateDeflate">
              <a:avLst>
                <a:gd name="adj" fmla="val 28028"/>
              </a:avLst>
            </a:prstTxWarp>
          </a:bodyPr>
          <a:lstStyle/>
          <a:p>
            <a:pPr algn="ctr"/>
            <a:endParaRPr lang="en-US" sz="4400" b="1" kern="10">
              <a:ln w="9525">
                <a:solidFill>
                  <a:srgbClr val="80008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Content Placeholder 12" descr="15-10tai-hinh-nen-powerpoint-dep-nhat-cho-dien-thoai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296400" cy="6972300"/>
          </a:xfrm>
        </p:spPr>
      </p:pic>
      <p:pic>
        <p:nvPicPr>
          <p:cNvPr id="14" name="Picture 241" descr="http://dl7.glitter-graphics.net/pub/729/729747d8za2kbusq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5583238"/>
            <a:ext cx="20574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VfY5tdRRBhzQXI8HQwqddHH0DAHuR4qN8SALeqyVyr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096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23238" y="0"/>
            <a:ext cx="102076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3434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3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81200" y="3048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43400" y="3810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3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52578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3" descr="DSTARS-P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2743200"/>
            <a:ext cx="19351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869372" y="1177636"/>
            <a:ext cx="72909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học kết thúc </a:t>
            </a:r>
          </a:p>
          <a:p>
            <a:pPr algn="ctr"/>
            <a:r>
              <a:rPr lang="vi-VN" sz="28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Chân thành cảm ơn quý thầy cô</a:t>
            </a:r>
          </a:p>
          <a:p>
            <a:pPr algn="ctr"/>
            <a:r>
              <a:rPr lang="vi-VN" sz="28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và các</a:t>
            </a:r>
            <a:r>
              <a:rPr lang="en-US" sz="2800" b="1" kern="10" dirty="0" smtClean="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bạn lớp…!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8156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57200" y="2286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228600" y="67945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TRÌNH SẢN XUẤT VÀ BẢO VỆ MÔI TRƯỜNG TRONG TRỒNG TRỌT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219200" y="1602967"/>
            <a:ext cx="723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ĐẤT VÀ BÓN PHÂN LÓT</a:t>
            </a:r>
            <a:r>
              <a:rPr lang="en-US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81000" y="35052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sz="1800"/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355304" y="2540123"/>
          <a:ext cx="6096000" cy="2663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936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/>
          </p:cNvGrpSpPr>
          <p:nvPr/>
        </p:nvGrpSpPr>
        <p:grpSpPr bwMode="auto">
          <a:xfrm rot="10800000">
            <a:off x="1357290" y="2643182"/>
            <a:ext cx="7560815" cy="579437"/>
            <a:chOff x="-197" y="859"/>
            <a:chExt cx="5110" cy="365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4142" y="973"/>
              <a:ext cx="771" cy="137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 rot="10800000">
              <a:off x="-197" y="859"/>
              <a:ext cx="4553" cy="365"/>
            </a:xfrm>
            <a:prstGeom prst="roundRect">
              <a:avLst>
                <a:gd name="adj" fmla="val 16667"/>
              </a:avLst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smtClean="0">
                  <a:solidFill>
                    <a:schemeClr val="bg1"/>
                  </a:solidFill>
                  <a:latin typeface="Times New Roman" panose="02020603050405020304" pitchFamily="18" charset="0"/>
                </a:rPr>
                <a:t>2 . Bừa và đập đất </a:t>
              </a:r>
              <a:endParaRPr lang="en-US" sz="2800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 rot="10800000">
            <a:off x="1214414" y="4357694"/>
            <a:ext cx="7591853" cy="579437"/>
            <a:chOff x="-553" y="1530"/>
            <a:chExt cx="5330" cy="365"/>
          </a:xfrm>
        </p:grpSpPr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4006" y="1644"/>
              <a:ext cx="771" cy="137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10800000">
              <a:off x="-553" y="1530"/>
              <a:ext cx="4528" cy="36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</a:rPr>
                <a:t>3 . Lên luống 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1857364"/>
            <a:ext cx="1204553" cy="397031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 . CÁC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VIỆC LÀM ĐẤT        </a:t>
            </a:r>
          </a:p>
          <a:p>
            <a:pPr eaLnBrk="1" hangingPunct="1"/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Oval 24"/>
          <p:cNvSpPr>
            <a:spLocks noChangeArrowheads="1"/>
          </p:cNvSpPr>
          <p:nvPr/>
        </p:nvSpPr>
        <p:spPr bwMode="auto">
          <a:xfrm>
            <a:off x="7459843" y="532685"/>
            <a:ext cx="1554480" cy="118872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vi-VN" b="1" dirty="0" smtClean="0">
                <a:solidFill>
                  <a:srgbClr val="FF0000"/>
                </a:solidFill>
              </a:rPr>
              <a:t>Chương</a:t>
            </a:r>
            <a:r>
              <a:rPr lang="en-US" b="1" dirty="0" smtClean="0">
                <a:solidFill>
                  <a:srgbClr val="FF0000"/>
                </a:solidFill>
              </a:rPr>
              <a:t> 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6809849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 advTm="17705">
        <p14:honeycomb/>
      </p:transition>
    </mc:Choice>
    <mc:Fallback>
      <p:transition spd="slow" advTm="177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1159749389203_Ha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733800"/>
            <a:ext cx="472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Cong%20nghe%207%20SGK%20hinh%2026b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4419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9"/>
          <p:cNvSpPr>
            <a:spLocks noChangeArrowheads="1"/>
          </p:cNvSpPr>
          <p:nvPr/>
        </p:nvSpPr>
        <p:spPr bwMode="auto">
          <a:xfrm>
            <a:off x="609600" y="0"/>
            <a:ext cx="8153400" cy="1219200"/>
          </a:xfrm>
          <a:prstGeom prst="horizontalScroll">
            <a:avLst>
              <a:gd name="adj" fmla="val 12500"/>
            </a:avLst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>
                <a:solidFill>
                  <a:srgbClr val="FF0066"/>
                </a:solidFill>
              </a:rPr>
              <a:t>II. CÁC CÔNG VIỆC LÀM ĐẤT</a:t>
            </a:r>
          </a:p>
        </p:txBody>
      </p:sp>
      <p:pic>
        <p:nvPicPr>
          <p:cNvPr id="8204" name="Picture 12" descr="bừa trâ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0"/>
            <a:ext cx="47244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419600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7" grpId="1" animBg="1"/>
      <p:bldP spid="819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Cong%20nghe%207%20SGK%20hinh%2025_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649354" cy="371035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1" name="Picture 5" descr="1159749389203_Haho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51031"/>
            <a:ext cx="4419600" cy="300696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2" name="Picture 6" descr="Cong%20nghe%207%20SGK%20hinh%2026a_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-7992"/>
            <a:ext cx="4419600" cy="371035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3" name="Picture 7" descr="Cong%20nghe%207%20SGK%20hinh%2026b_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51030"/>
            <a:ext cx="4649353" cy="3006969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51" name="Rectangle 15"/>
          <p:cNvSpPr>
            <a:spLocks noChangeArrowheads="1"/>
          </p:cNvSpPr>
          <p:nvPr/>
        </p:nvSpPr>
        <p:spPr bwMode="auto">
          <a:xfrm>
            <a:off x="304800" y="3851031"/>
            <a:ext cx="457200" cy="49236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93552" name="Rectangle 16"/>
          <p:cNvSpPr>
            <a:spLocks noChangeArrowheads="1"/>
          </p:cNvSpPr>
          <p:nvPr/>
        </p:nvSpPr>
        <p:spPr bwMode="auto">
          <a:xfrm>
            <a:off x="4724400" y="3851031"/>
            <a:ext cx="457200" cy="35169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4980709" y="58616"/>
            <a:ext cx="633046" cy="351692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215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93554" name="Rectangle 18"/>
          <p:cNvSpPr>
            <a:spLocks noChangeArrowheads="1"/>
          </p:cNvSpPr>
          <p:nvPr/>
        </p:nvSpPr>
        <p:spPr bwMode="auto">
          <a:xfrm>
            <a:off x="220074" y="0"/>
            <a:ext cx="457200" cy="49236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123092" y="19717"/>
            <a:ext cx="1371600" cy="49236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dirty="0" err="1">
                <a:solidFill>
                  <a:srgbClr val="000000"/>
                </a:solidFill>
              </a:rPr>
              <a:t>Cày</a:t>
            </a:r>
            <a:r>
              <a:rPr lang="en-US" altLang="en-US" sz="2215" dirty="0">
                <a:solidFill>
                  <a:srgbClr val="000000"/>
                </a:solidFill>
              </a:rPr>
              <a:t> </a:t>
            </a:r>
            <a:r>
              <a:rPr lang="en-US" altLang="en-US" sz="2215" dirty="0" err="1">
                <a:solidFill>
                  <a:srgbClr val="000000"/>
                </a:solidFill>
              </a:rPr>
              <a:t>đất</a:t>
            </a:r>
            <a:endParaRPr lang="en-US" altLang="en-US" sz="2215" dirty="0">
              <a:solidFill>
                <a:srgbClr val="000000"/>
              </a:solidFill>
            </a:endParaRPr>
          </a:p>
        </p:txBody>
      </p:sp>
      <p:sp>
        <p:nvSpPr>
          <p:cNvPr id="193546" name="Rectangle 10"/>
          <p:cNvSpPr>
            <a:spLocks noChangeArrowheads="1"/>
          </p:cNvSpPr>
          <p:nvPr/>
        </p:nvSpPr>
        <p:spPr bwMode="auto">
          <a:xfrm>
            <a:off x="4751664" y="0"/>
            <a:ext cx="1600200" cy="492369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 dirty="0" err="1">
                <a:solidFill>
                  <a:srgbClr val="000000"/>
                </a:solidFill>
              </a:rPr>
              <a:t>Bừa</a:t>
            </a:r>
            <a:r>
              <a:rPr lang="en-US" altLang="en-US" sz="2215" dirty="0">
                <a:solidFill>
                  <a:srgbClr val="000000"/>
                </a:solidFill>
              </a:rPr>
              <a:t> </a:t>
            </a:r>
            <a:r>
              <a:rPr lang="en-US" altLang="en-US" sz="2215" dirty="0" err="1">
                <a:solidFill>
                  <a:srgbClr val="000000"/>
                </a:solidFill>
              </a:rPr>
              <a:t>đất</a:t>
            </a:r>
            <a:endParaRPr lang="en-US" altLang="en-US" sz="2215" dirty="0">
              <a:solidFill>
                <a:srgbClr val="000000"/>
              </a:solidFill>
            </a:endParaRPr>
          </a:p>
        </p:txBody>
      </p:sp>
      <p:sp>
        <p:nvSpPr>
          <p:cNvPr id="193549" name="Rectangle 13"/>
          <p:cNvSpPr>
            <a:spLocks noChangeArrowheads="1"/>
          </p:cNvSpPr>
          <p:nvPr/>
        </p:nvSpPr>
        <p:spPr bwMode="auto">
          <a:xfrm>
            <a:off x="304800" y="3851031"/>
            <a:ext cx="1371600" cy="633046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>
                <a:solidFill>
                  <a:srgbClr val="000000"/>
                </a:solidFill>
              </a:rPr>
              <a:t>Đập đất</a:t>
            </a:r>
          </a:p>
        </p:txBody>
      </p:sp>
      <p:sp>
        <p:nvSpPr>
          <p:cNvPr id="193550" name="Rectangle 14"/>
          <p:cNvSpPr>
            <a:spLocks noChangeArrowheads="1"/>
          </p:cNvSpPr>
          <p:nvPr/>
        </p:nvSpPr>
        <p:spPr bwMode="auto">
          <a:xfrm>
            <a:off x="4724400" y="3780692"/>
            <a:ext cx="1676400" cy="56270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215">
                <a:solidFill>
                  <a:srgbClr val="000000"/>
                </a:solidFill>
              </a:rPr>
              <a:t>Lên luống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08337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3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3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3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9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1" grpId="0" animBg="1"/>
      <p:bldP spid="193552" grpId="0" animBg="1"/>
      <p:bldP spid="193553" grpId="0" animBg="1"/>
      <p:bldP spid="193554" grpId="0" animBg="1"/>
      <p:bldP spid="193545" grpId="0" animBg="1"/>
      <p:bldP spid="193546" grpId="0" animBg="1"/>
      <p:bldP spid="193549" grpId="0" animBg="1"/>
      <p:bldP spid="1935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pPr algn="l"/>
            <a:r>
              <a:rPr lang="en-US" sz="6600" smtClean="0">
                <a:solidFill>
                  <a:srgbClr val="FF0000"/>
                </a:solidFill>
                <a:latin typeface="Times New Roman" pitchFamily="18" charset="0"/>
              </a:rPr>
              <a:t>2. Bừa và đập đất</a:t>
            </a:r>
          </a:p>
        </p:txBody>
      </p:sp>
      <p:pic>
        <p:nvPicPr>
          <p:cNvPr id="53253" name="Picture 5" descr="bừa đất, phẳng ruộ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429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</p:pic>
      <p:pic>
        <p:nvPicPr>
          <p:cNvPr id="10247" name="Picture 7" descr="Cong%20nghe%207%20SGK%20hinh%2026b_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4495800" y="3429000"/>
            <a:ext cx="4648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?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Bừa và đập đất </a:t>
            </a: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bằng công cụ gì ? </a:t>
            </a:r>
          </a:p>
          <a:p>
            <a:pPr algn="ctr"/>
            <a:endParaRPr lang="en-US" sz="3600" dirty="0">
              <a:latin typeface="Times New Roman" pitchFamily="18" charset="0"/>
            </a:endParaRP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4495800" y="4857760"/>
            <a:ext cx="4648200" cy="139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just"/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Bừa và đập đất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có tác dụng như thế 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nào ?</a:t>
            </a:r>
          </a:p>
        </p:txBody>
      </p:sp>
      <p:pic>
        <p:nvPicPr>
          <p:cNvPr id="53263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4958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60" grpId="0"/>
      <p:bldP spid="53260" grpId="1"/>
      <p:bldP spid="532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41" descr="http://dl7.glitter-graphics.net/pub/729/729747d8za2kbusq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583238"/>
            <a:ext cx="20574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241" descr="http://dl7.glitter-graphics.net/pub/729/729747d8za2kbusq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583238"/>
            <a:ext cx="20574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05000" y="685800"/>
            <a:ext cx="563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Bừa và đập đất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981200" y="2133600"/>
            <a:ext cx="5867400" cy="2743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 :</a:t>
            </a:r>
          </a:p>
          <a:p>
            <a:pPr algn="ctr">
              <a:defRPr/>
            </a:pPr>
            <a:r>
              <a:rPr lang="en-US" sz="3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 nhỏ đất, thu gom cỏ dại trong ruộng, trộn đều phân và san phẳng mặt ruộng.</a:t>
            </a:r>
          </a:p>
        </p:txBody>
      </p:sp>
      <p:pic>
        <p:nvPicPr>
          <p:cNvPr id="8" name="Picture 24" descr="Point-Righ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1371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23/12/2020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máy lên l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-2286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dsc0708wj7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28600"/>
            <a:ext cx="4343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9" descr="chuong_gio_9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0" y="4038600"/>
            <a:ext cx="5984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9" descr="chuong_gio_9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431925" y="5241925"/>
            <a:ext cx="5651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1159749389203_Haho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352800"/>
            <a:ext cx="4800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76800" cy="1477963"/>
          </a:xfrm>
        </p:spPr>
        <p:txBody>
          <a:bodyPr/>
          <a:lstStyle/>
          <a:p>
            <a:pPr algn="l"/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</a:rPr>
              <a:t>Lên</a:t>
            </a:r>
            <a:r>
              <a:rPr lang="en-US" sz="6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Times New Roman" pitchFamily="18" charset="0"/>
              </a:rPr>
              <a:t>luống</a:t>
            </a:r>
            <a:endParaRPr lang="en-US" sz="60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990600" y="1524000"/>
            <a:ext cx="7391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endParaRPr lang="en-US" sz="4800" kern="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297180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982"/>
            <a:ext cx="4343400" cy="3520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87352" y="-228600"/>
            <a:ext cx="1143000" cy="365125"/>
          </a:xfrm>
        </p:spPr>
        <p:txBody>
          <a:bodyPr/>
          <a:lstStyle/>
          <a:p>
            <a:r>
              <a:rPr lang="en-US" sz="16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23/12/2020</a:t>
            </a:r>
            <a:endParaRPr lang="en-US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D0527-02B8-48C4-8043-9543CA7F09B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19585" y="3581400"/>
            <a:ext cx="8458200" cy="267811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latin typeface="Times New Roman" pitchFamily="18" charset="0"/>
                <a:sym typeface="Wingdings"/>
              </a:rPr>
              <a:t></a:t>
            </a:r>
            <a:r>
              <a:rPr lang="en-US" sz="2400" dirty="0" err="1">
                <a:latin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đích</a:t>
            </a:r>
            <a:r>
              <a:rPr lang="en-US" sz="2400" dirty="0">
                <a:latin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</a:rPr>
              <a:t>Dễ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sóc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chống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ngập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úng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tầng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dày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trưởng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triển</a:t>
            </a:r>
            <a:endParaRPr lang="en-US" sz="2400" dirty="0">
              <a:latin typeface="Times New Roman" pitchFamily="18" charset="0"/>
            </a:endParaRPr>
          </a:p>
          <a:p>
            <a:pPr>
              <a:defRPr/>
            </a:pPr>
            <a:r>
              <a:rPr lang="en-US" sz="2400" b="1" dirty="0" smtClean="0">
                <a:latin typeface="Times New Roman" pitchFamily="18" charset="0"/>
                <a:sym typeface="Wingdings"/>
              </a:rPr>
              <a:t> </a:t>
            </a:r>
            <a:r>
              <a:rPr lang="en-US" sz="2400" dirty="0">
                <a:latin typeface="Times New Roman" pitchFamily="18" charset="0"/>
              </a:rPr>
              <a:t>Qui trình lên luống: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sym typeface="Wingdings"/>
              </a:rPr>
              <a:t> </a:t>
            </a:r>
            <a:r>
              <a:rPr lang="en-US" sz="2400" dirty="0" err="1">
                <a:latin typeface="Times New Roman" pitchFamily="18" charset="0"/>
                <a:sym typeface="Wingdings"/>
              </a:rPr>
              <a:t>xác</a:t>
            </a:r>
            <a:r>
              <a:rPr lang="en-US" sz="2400" dirty="0">
                <a:latin typeface="Times New Roman" pitchFamily="18" charset="0"/>
                <a:sym typeface="Wingdings"/>
              </a:rPr>
              <a:t> </a:t>
            </a:r>
            <a:r>
              <a:rPr lang="en-US" sz="2400" dirty="0" err="1">
                <a:latin typeface="Times New Roman" pitchFamily="18" charset="0"/>
                <a:sym typeface="Wingdings"/>
              </a:rPr>
              <a:t>định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kích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thước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rãnh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</a:rPr>
              <a:t>kéo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đất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luống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sym typeface="Wingdings"/>
              </a:rPr>
              <a:t>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phẳng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mặt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luống</a:t>
            </a:r>
            <a:r>
              <a:rPr lang="en-US" sz="2400" dirty="0">
                <a:latin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err="1">
                <a:latin typeface="Times New Roman" pitchFamily="18" charset="0"/>
              </a:rPr>
              <a:t>Áp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</a:rPr>
              <a:t>cạn</a:t>
            </a:r>
            <a:endParaRPr lang="en-US" sz="24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en-US" sz="2400" dirty="0">
              <a:latin typeface="Times New Roman" pitchFamily="18" charset="0"/>
            </a:endParaRPr>
          </a:p>
        </p:txBody>
      </p:sp>
      <p:pic>
        <p:nvPicPr>
          <p:cNvPr id="15363" name="Picture 4" descr="img_mangphu3(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04800"/>
            <a:ext cx="27733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04800" y="2483893"/>
            <a:ext cx="8610600" cy="8302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Hãy nêu mục đích và qui trình của công việc lên luống. Cho biết công việc đó áp dụng cho cây trồng cạn hay cây trồng nước.</a:t>
            </a:r>
          </a:p>
        </p:txBody>
      </p:sp>
      <p:pic>
        <p:nvPicPr>
          <p:cNvPr id="15365" name="Picture 6" descr="D:\Tài liệu của Nguyệt\tư liệu chuyên môn\HÌNH LÊN LUONG - CÀY ĐẤT\20755257_images1451389_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1000"/>
            <a:ext cx="25146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25146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0267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1558</TotalTime>
  <Words>525</Words>
  <Application>Microsoft Office PowerPoint</Application>
  <PresentationFormat>On-screen Show (4:3)</PresentationFormat>
  <Paragraphs>119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2. Bừa và đập đất</vt:lpstr>
      <vt:lpstr>Slide 7</vt:lpstr>
      <vt:lpstr>3. Lên luống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60</cp:revision>
  <dcterms:created xsi:type="dcterms:W3CDTF">2017-12-06T11:50:48Z</dcterms:created>
  <dcterms:modified xsi:type="dcterms:W3CDTF">2021-12-21T08:56:23Z</dcterms:modified>
</cp:coreProperties>
</file>